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8f1c3bda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8f1c3bda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8f1c3bda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8f1c3bda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effd2592e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effd2592e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48f1c3bda4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48f1c3bda4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48f1c3bda4_0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48f1c3bda4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48f1c3bda4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48f1c3bda4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48f1c3bda4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48f1c3bda4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8f1c3bda4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48f1c3bda4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48f1c3bda4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g148f1c3bda4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48f1c3bda4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48f1c3bda4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effd2592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effd2592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8f1c3bda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48f1c3bda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8f1c3bda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8f1c3bda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48f1c3bda4_0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148f1c3bda4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148f1c3bda4_0_2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8f1c3bda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48f1c3bda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8f1c3bda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48f1c3bda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jpg"/><Relationship Id="rId5" Type="http://schemas.openxmlformats.org/officeDocument/2006/relationships/hyperlink" Target="mailto:debasisb@hawaii.edu" TargetMode="External"/><Relationship Id="rId6" Type="http://schemas.openxmlformats.org/officeDocument/2006/relationships/hyperlink" Target="http://maui.hawaii.edu/cybersecurity/" TargetMode="External"/><Relationship Id="rId7" Type="http://schemas.openxmlformats.org/officeDocument/2006/relationships/hyperlink" Target="http://maui.hawaii.edu/csp4hi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nsf.gov/awardsearch/showAward?AWD_ID=1738824&amp;HistoricalAwards=false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nsf.gov/awardsearch/showAward?AWD_ID=1700562&amp;HistoricalAwards=false" TargetMode="External"/><Relationship Id="rId4" Type="http://schemas.openxmlformats.org/officeDocument/2006/relationships/hyperlink" Target="https://www.nsf.gov/awardsearch/showAward?AWD_ID=1204904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hyperlink" Target="mailto:debasisb@hawaii.edu" TargetMode="External"/><Relationship Id="rId4" Type="http://schemas.openxmlformats.org/officeDocument/2006/relationships/hyperlink" Target="http://maui.hawaii.edu/cybersecurity/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jpg"/><Relationship Id="rId7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Marketing Resources - University of Hawaii Maui College"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" y="-4"/>
            <a:ext cx="5054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SF Logo | NSF - National Science Foundation"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5269" y="0"/>
            <a:ext cx="2158737" cy="21683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554625" y="1987225"/>
            <a:ext cx="5680500" cy="9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4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NSF </a:t>
            </a:r>
            <a:r>
              <a:rPr lang="en" sz="304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supported</a:t>
            </a:r>
            <a:r>
              <a:rPr lang="en" sz="304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 Cybersecurity and  </a:t>
            </a:r>
            <a:endParaRPr sz="3040">
              <a:solidFill>
                <a:schemeClr val="dk1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4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Computer Science Education Projects at UH Maui College</a:t>
            </a:r>
            <a:endParaRPr sz="117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463500" y="3142500"/>
            <a:ext cx="5680500" cy="20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Debasis Bhattacharya, JD, DB</a:t>
            </a:r>
            <a:r>
              <a:rPr b="1" lang="en" sz="2400"/>
              <a:t>A</a:t>
            </a:r>
            <a: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i="0" lang="en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2000" u="sng" cap="none" strike="noStrike">
                <a:solidFill>
                  <a:srgbClr val="69A02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debasisb@hawaii.edu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http://maui.hawaii.edu/cybersecurity/</a:t>
            </a:r>
            <a:r>
              <a:rPr lang="en" sz="2000"/>
              <a:t> and </a:t>
            </a:r>
            <a:r>
              <a:rPr lang="en" sz="2000" u="sng">
                <a:solidFill>
                  <a:schemeClr val="hlink"/>
                </a:solidFill>
                <a:hlinkClick r:id="rId7"/>
              </a:rPr>
              <a:t>http://maui.hawaii.edu/csp4hi</a:t>
            </a:r>
            <a:r>
              <a:rPr lang="en" sz="2000"/>
              <a:t> </a:t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Supported by</a:t>
            </a:r>
            <a:r>
              <a:rPr lang="en" sz="2000"/>
              <a:t> </a:t>
            </a:r>
            <a:r>
              <a:rPr lang="en" sz="2000">
                <a:solidFill>
                  <a:srgbClr val="000000"/>
                </a:solidFill>
              </a:rPr>
              <a:t>NSF Award # 1700562 &amp; 1738824</a:t>
            </a:r>
            <a:endParaRPr sz="10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August 30</a:t>
            </a:r>
            <a:r>
              <a:rPr lang="en" sz="2000">
                <a:solidFill>
                  <a:srgbClr val="000000"/>
                </a:solidFill>
              </a:rPr>
              <a:t>, 2022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175" y="304800"/>
            <a:ext cx="8657654" cy="4358418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2"/>
          <p:cNvSpPr txBox="1"/>
          <p:nvPr/>
        </p:nvSpPr>
        <p:spPr>
          <a:xfrm>
            <a:off x="3072000" y="4743300"/>
            <a:ext cx="335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/>
              <a:t>https://maui.hawaii.edu/csp4hi/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UHMC - Computer Science Education 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152475"/>
            <a:ext cx="8520600" cy="36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CSP4HI: Deployment of Computer Science Principles Courses within Secondary Schools in Hawaii (NSF STEM+C Award # </a:t>
            </a:r>
            <a:r>
              <a:rPr lang="en" u="sng">
                <a:solidFill>
                  <a:schemeClr val="hlink"/>
                </a:solidFill>
                <a:hlinkClick r:id="rId3"/>
              </a:rPr>
              <a:t>1738824</a:t>
            </a:r>
            <a:r>
              <a:rPr lang="en"/>
              <a:t>, October 2017 to September 2021</a:t>
            </a:r>
            <a:r>
              <a:rPr lang="en"/>
              <a:t>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Training teachers across the public high schools in Hawaii to teach computer science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Research Practitioner Partnership project where teachers collaborate with researchers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Partners - Hawaii Department of Education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Highlights - </a:t>
            </a:r>
            <a:r>
              <a:rPr lang="en"/>
              <a:t>Details at project site: maui.hawaii.edu/csp4hi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Cohort 1 - Trained 17 HI DoE teachers, impacted 11 HI DoE high schools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Cohort 2 - </a:t>
            </a:r>
            <a:r>
              <a:rPr lang="en"/>
              <a:t>Trained</a:t>
            </a:r>
            <a:r>
              <a:rPr lang="en"/>
              <a:t> 19 HI DoE teachers, impacted 14 HI DoE high schools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Cohort 3 - Trained 24 HI DoE teachers, impacted 16 HI DoE high schools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CSP4HI project had a dramatic impact on the # of high schools which offered AP CSP between SY 2017 and SY 2021, and the number of female/underrepresented participants</a:t>
            </a:r>
            <a:endParaRPr/>
          </a:p>
        </p:txBody>
      </p:sp>
      <p:sp>
        <p:nvSpPr>
          <p:cNvPr id="130" name="Google Shape;13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3275" y="152400"/>
            <a:ext cx="4577445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150" y="596475"/>
            <a:ext cx="3516924" cy="3573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43" name="Google Shape;14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00" y="82050"/>
            <a:ext cx="4654049" cy="248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5"/>
          <p:cNvSpPr txBox="1"/>
          <p:nvPr/>
        </p:nvSpPr>
        <p:spPr>
          <a:xfrm>
            <a:off x="1090225" y="2112925"/>
            <a:ext cx="250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Submitted for SIGCSE 2019</a:t>
            </a:r>
            <a:endParaRPr/>
          </a:p>
        </p:txBody>
      </p:sp>
      <p:sp>
        <p:nvSpPr>
          <p:cNvPr id="145" name="Google Shape;145;p25"/>
          <p:cNvSpPr txBox="1"/>
          <p:nvPr/>
        </p:nvSpPr>
        <p:spPr>
          <a:xfrm>
            <a:off x="5369150" y="4267200"/>
            <a:ext cx="339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at HI-TEC 2018 Conference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HI-TEC Conference 2018 Presentation - Case Study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 txBox="1"/>
          <p:nvPr>
            <p:ph idx="1" type="body"/>
          </p:nvPr>
        </p:nvSpPr>
        <p:spPr>
          <a:xfrm>
            <a:off x="311700" y="1001275"/>
            <a:ext cx="87735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Awareness of Malware in Small Medical Practices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Location of Study - Maui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Duration of Study - Spring 2018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 Researcher - </a:t>
            </a:r>
            <a:r>
              <a:rPr b="1" lang="en"/>
              <a:t>Lorraine Lopez-Osako</a:t>
            </a:r>
            <a:endParaRPr b="1"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Student in the Applied Business and IT program</a:t>
            </a:r>
            <a:endParaRPr/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UH Maui College BAS graduate May 2018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Visited 15 small medical offices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Sent out survey to all doctors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Received 10 complete, valid responses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Created a CyberSecurity poster for doctor’s office</a:t>
            </a:r>
            <a:endParaRPr/>
          </a:p>
        </p:txBody>
      </p:sp>
      <p:sp>
        <p:nvSpPr>
          <p:cNvPr id="152" name="Google Shape;15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1825" y="1451338"/>
            <a:ext cx="1680625" cy="22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2400"/>
            <a:ext cx="6211716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8966" y="1324725"/>
            <a:ext cx="2627484" cy="3232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6" name="Google Shape;16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400" y="152400"/>
            <a:ext cx="7013202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33775" y="333769"/>
            <a:ext cx="63906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Background 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233775" y="864356"/>
            <a:ext cx="6390600" cy="25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100"/>
              <a:t>University of Hawaii Maui College</a:t>
            </a:r>
            <a:endParaRPr sz="21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700"/>
              <a:t>Serves Maui County - islands of Maui, Molokai and Lanai</a:t>
            </a:r>
            <a:endParaRPr sz="1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700"/>
              <a:t>165,000 or so resident population</a:t>
            </a:r>
            <a:endParaRPr sz="1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700"/>
              <a:t>2 Million or so tourists per year</a:t>
            </a:r>
            <a:endParaRPr sz="1700"/>
          </a:p>
          <a:p>
            <a:pPr indent="-342900" lvl="2" marL="1257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700"/>
              <a:t>Dropped 95% after March 2020!</a:t>
            </a:r>
            <a:endParaRPr sz="1700"/>
          </a:p>
          <a:p>
            <a:pPr indent="-336550" lvl="2" marL="1257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</a:pPr>
            <a:r>
              <a:rPr lang="en" sz="1700"/>
              <a:t>Currently back to pre-Covid levels</a:t>
            </a:r>
            <a:endParaRPr sz="1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700"/>
              <a:t>2000+ full-time commuter students</a:t>
            </a:r>
            <a:endParaRPr sz="1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700"/>
              <a:t>20 or so Associate Degrees</a:t>
            </a:r>
            <a:endParaRPr sz="1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700"/>
              <a:t>2 Baccalaureate Degrees</a:t>
            </a:r>
            <a:endParaRPr sz="1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700"/>
              <a:t>60% or so women students</a:t>
            </a:r>
            <a:endParaRPr sz="1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700"/>
              <a:t>Median age of students ~26 years</a:t>
            </a:r>
            <a:endParaRPr sz="1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</a:pPr>
            <a:r>
              <a:rPr lang="en" sz="1700"/>
              <a:t>Non-traditional students</a:t>
            </a:r>
            <a:endParaRPr sz="1700"/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100"/>
              <a:buChar char="○"/>
            </a:pPr>
            <a:r>
              <a:rPr lang="en" sz="1700"/>
              <a:t>Commuter island college</a:t>
            </a:r>
            <a:endParaRPr sz="1700"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32833" y="2090825"/>
            <a:ext cx="3488325" cy="261287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693375"/>
            <a:ext cx="9144002" cy="3756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UHMC - Cybersecurity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148600" y="1017725"/>
            <a:ext cx="8771100" cy="377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CyberSecure: Extended Cybersecurity Education, Curriculum and Workforce Development (</a:t>
            </a:r>
            <a:r>
              <a:rPr b="1" lang="en"/>
              <a:t>NSF ATE </a:t>
            </a:r>
            <a:r>
              <a:rPr lang="en"/>
              <a:t>Award # </a:t>
            </a:r>
            <a:r>
              <a:rPr lang="en" u="sng">
                <a:solidFill>
                  <a:schemeClr val="hlink"/>
                </a:solidFill>
                <a:hlinkClick r:id="rId3"/>
              </a:rPr>
              <a:t>1700562</a:t>
            </a:r>
            <a:r>
              <a:rPr lang="en"/>
              <a:t>, August 2017 to July 2021)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Cybersecurity Across the Disciplines - targeting students across various disciplines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Cyber Security Education, Curriculum, and Workforce Development </a:t>
            </a:r>
            <a:br>
              <a:rPr lang="en"/>
            </a:br>
            <a:r>
              <a:rPr lang="en"/>
              <a:t>(</a:t>
            </a:r>
            <a:r>
              <a:rPr b="1" lang="en"/>
              <a:t>NSF ATE</a:t>
            </a:r>
            <a:r>
              <a:rPr lang="en"/>
              <a:t> # </a:t>
            </a:r>
            <a:r>
              <a:rPr lang="en" u="sng">
                <a:solidFill>
                  <a:schemeClr val="hlink"/>
                </a:solidFill>
                <a:hlinkClick r:id="rId4"/>
              </a:rPr>
              <a:t>1204904</a:t>
            </a:r>
            <a:r>
              <a:rPr lang="en"/>
              <a:t>, July 2012 to September 2015)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Core Cybersecurity Program Development - creating curriculum, certificates, pathways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Partners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Pacific Disaster Center, HDEP International and many small business on Maui County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Highlights - Details at project site: maui.hawaii.edu/cybersecurity 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UHMC was designated a </a:t>
            </a:r>
            <a:r>
              <a:rPr b="1" lang="en"/>
              <a:t>Center of Academic Excellence in Cybersecurity Education (4/19)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</a:t>
            </a:r>
            <a:r>
              <a:rPr lang="en"/>
              <a:t>ABIT BAS graduates receive a Cybersecurity Certificate of Completion from NSA/DHS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UHMC created and has sustained a Certificate of Competence in Cybersecurity since 2015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More than a 100 high students from Maui County have taken cybersecurity courses at UHMC</a:t>
            </a:r>
            <a:endParaRPr/>
          </a:p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5500"/>
            <a:ext cx="8839204" cy="361250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0675"/>
            <a:ext cx="8839204" cy="4782147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/>
          <p:nvPr/>
        </p:nvSpPr>
        <p:spPr>
          <a:xfrm>
            <a:off x="252663" y="233587"/>
            <a:ext cx="3249300" cy="4634700"/>
          </a:xfrm>
          <a:prstGeom prst="rect">
            <a:avLst/>
          </a:prstGeom>
          <a:solidFill>
            <a:srgbClr val="404040"/>
          </a:solidFill>
          <a:ln cap="sq" cmpd="thinThick" w="12700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557213" y="557213"/>
            <a:ext cx="2755500" cy="37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Introduction to Bitcoins, Blockchains, Ethereum, Smart Contracts </a:t>
            </a:r>
            <a:endParaRPr sz="3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and NFTs</a:t>
            </a:r>
            <a:endParaRPr sz="1100"/>
          </a:p>
        </p:txBody>
      </p:sp>
      <p:sp>
        <p:nvSpPr>
          <p:cNvPr id="99" name="Google Shape;99;p19"/>
          <p:cNvSpPr txBox="1"/>
          <p:nvPr/>
        </p:nvSpPr>
        <p:spPr>
          <a:xfrm>
            <a:off x="3634969" y="3414000"/>
            <a:ext cx="5508900" cy="14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Debasis Bhattacharya (</a:t>
            </a:r>
            <a:r>
              <a:rPr b="1" i="0" lang="en" sz="1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debasisb@hawaii.edu</a:t>
            </a:r>
            <a:r>
              <a:rPr b="1" i="0" lang="en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http://maui.hawaii.edu/cybersecurity/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Supported by </a:t>
            </a:r>
            <a:r>
              <a:rPr b="1" lang="en" sz="1800">
                <a:solidFill>
                  <a:schemeClr val="dk1"/>
                </a:solidFill>
              </a:rPr>
              <a:t>National Convergence Tech Center 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and </a:t>
            </a:r>
            <a:r>
              <a:rPr b="1"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NSF Award # 1700562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July 26, 202</a:t>
            </a:r>
            <a:r>
              <a:rPr lang="en" sz="1800">
                <a:solidFill>
                  <a:schemeClr val="dk1"/>
                </a:solidFill>
              </a:rPr>
              <a:t>2</a:t>
            </a:r>
            <a:endParaRPr sz="1100"/>
          </a:p>
        </p:txBody>
      </p:sp>
      <p:pic>
        <p:nvPicPr>
          <p:cNvPr descr="Marketing Resources - University of Hawaii Maui College" id="100" name="Google Shape;10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87089" y="-65853"/>
            <a:ext cx="3790950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SF Logo | NSF - National Science Foundation" id="101" name="Google Shape;101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34964" y="0"/>
            <a:ext cx="1619052" cy="1626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>
            <p:ph idx="12" type="sldNum"/>
          </p:nvPr>
        </p:nvSpPr>
        <p:spPr>
          <a:xfrm>
            <a:off x="6354343" y="3497413"/>
            <a:ext cx="411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49509" y="1638599"/>
            <a:ext cx="4027743" cy="155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678563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475" y="0"/>
            <a:ext cx="780902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2351850" y="4743300"/>
            <a:ext cx="44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/>
              <a:t>https://maui.hawaii.edu/cybersecurity/</a:t>
            </a:r>
            <a:endParaRPr/>
          </a:p>
        </p:txBody>
      </p:sp>
      <p:sp>
        <p:nvSpPr>
          <p:cNvPr id="116" name="Google Shape;11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